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359" r:id="rId3"/>
    <p:sldId id="2720" r:id="rId4"/>
    <p:sldId id="2722" r:id="rId5"/>
    <p:sldId id="2726" r:id="rId6"/>
    <p:sldId id="2727" r:id="rId7"/>
    <p:sldId id="278" r:id="rId8"/>
    <p:sldId id="1098" r:id="rId9"/>
    <p:sldId id="31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  <a:srgbClr val="990033"/>
    <a:srgbClr val="3399FF"/>
    <a:srgbClr val="0099FF"/>
    <a:srgbClr val="A50021"/>
    <a:srgbClr val="6699FF"/>
    <a:srgbClr val="99CCFF"/>
    <a:srgbClr val="0066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0" autoAdjust="0"/>
    <p:restoredTop sz="89015" autoAdjust="0"/>
  </p:normalViewPr>
  <p:slideViewPr>
    <p:cSldViewPr snapToGrid="0">
      <p:cViewPr varScale="1">
        <p:scale>
          <a:sx n="72" d="100"/>
          <a:sy n="72" d="100"/>
        </p:scale>
        <p:origin x="852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FC377FE1-6E59-4343-A4E2-7C1D70A53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08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21.05.2025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21.05.2025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306311/?sphrase_id=245914" TargetMode="External"/><Relationship Id="rId2" Type="http://schemas.openxmlformats.org/officeDocument/2006/relationships/hyperlink" Target="https://edu.asi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brazovanie.1c.ru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catalog.arppsoft.ru/product/619449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brazovanie.1c.ru/events/2025-04-16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hyperlink" Target="https://vk.com/obrazovanie1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obrazovanie.1c.ru/education/cloud/" TargetMode="External"/><Relationship Id="rId7" Type="http://schemas.openxmlformats.org/officeDocument/2006/relationships/image" Target="../media/image10.gif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.me/Edu_discussion" TargetMode="External"/><Relationship Id="rId5" Type="http://schemas.openxmlformats.org/officeDocument/2006/relationships/hyperlink" Target="https://rutube.ru/channel/26121825/" TargetMode="External"/><Relationship Id="rId4" Type="http://schemas.openxmlformats.org/officeDocument/2006/relationships/hyperlink" Target="https://vk.com/obrazovanie1c" TargetMode="External"/><Relationship Id="rId9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>
            <a:extLst>
              <a:ext uri="{FF2B5EF4-FFF2-40B4-BE49-F238E27FC236}">
                <a16:creationId xmlns:a16="http://schemas.microsoft.com/office/drawing/2014/main" id="{393D16F8-71F3-4EE1-97F4-559E576C4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59" y="2213852"/>
            <a:ext cx="10151614" cy="23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l">
              <a:buNone/>
            </a:pPr>
            <a:r>
              <a:rPr lang="ru-RU" sz="3600" b="1" i="0" dirty="0">
                <a:effectLst/>
                <a:latin typeface="Futura PT Demi" panose="020B0702020204020303"/>
                <a:cs typeface="Times New Roman" panose="02020603050405020304" pitchFamily="18" charset="0"/>
              </a:rPr>
              <a:t>Завершаем учебный год: </a:t>
            </a:r>
            <a:br>
              <a:rPr lang="ru-RU" sz="3600" b="1" i="0" dirty="0">
                <a:effectLst/>
                <a:latin typeface="Futura PT Demi" panose="020B0702020204020303"/>
                <a:cs typeface="Times New Roman" panose="02020603050405020304" pitchFamily="18" charset="0"/>
              </a:rPr>
            </a:br>
            <a:r>
              <a:rPr lang="ru-RU" sz="3600" b="1" i="0" dirty="0">
                <a:effectLst/>
                <a:latin typeface="Futura PT Demi" panose="020B0702020204020303"/>
                <a:cs typeface="Times New Roman" panose="02020603050405020304" pitchFamily="18" charset="0"/>
              </a:rPr>
              <a:t>как подготовить систему 1С:Образование </a:t>
            </a:r>
            <a:br>
              <a:rPr lang="ru-RU" sz="3600" b="1" i="0" dirty="0">
                <a:effectLst/>
                <a:latin typeface="Futura PT Demi" panose="020B0702020204020303"/>
                <a:cs typeface="Times New Roman" panose="02020603050405020304" pitchFamily="18" charset="0"/>
              </a:rPr>
            </a:br>
            <a:r>
              <a:rPr lang="ru-RU" sz="3600" b="1" i="0" dirty="0">
                <a:effectLst/>
                <a:latin typeface="Futura PT Demi" panose="020B0702020204020303"/>
                <a:cs typeface="Times New Roman" panose="02020603050405020304" pitchFamily="18" charset="0"/>
              </a:rPr>
              <a:t>к работе в новом учебном году</a:t>
            </a:r>
            <a:endParaRPr lang="ru-RU" sz="3600" b="1" i="0" dirty="0">
              <a:effectLst/>
              <a:latin typeface="Futura PT Demi" panose="020B0702020204020303"/>
            </a:endParaRPr>
          </a:p>
        </p:txBody>
      </p:sp>
      <p:sp>
        <p:nvSpPr>
          <p:cNvPr id="6147" name="Прямоугольник 8">
            <a:extLst>
              <a:ext uri="{FF2B5EF4-FFF2-40B4-BE49-F238E27FC236}">
                <a16:creationId xmlns:a16="http://schemas.microsoft.com/office/drawing/2014/main" id="{13AA639E-A127-4344-B580-B7B8B161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59" y="4295646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63D70D3-B9D0-4CC3-AA0C-ECA7BAB8C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59" y="4822804"/>
            <a:ext cx="765749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1C1C1C"/>
                </a:solidFill>
              </a:rPr>
              <a:t>Татьяна Чернецкая, руководитель методического направления, </a:t>
            </a:r>
            <a:r>
              <a:rPr lang="ru-RU" altLang="ru-RU" dirty="0" err="1">
                <a:solidFill>
                  <a:srgbClr val="1C1C1C"/>
                </a:solidFill>
              </a:rPr>
              <a:t>к.п.н</a:t>
            </a:r>
            <a:r>
              <a:rPr lang="ru-RU" altLang="ru-RU" dirty="0">
                <a:solidFill>
                  <a:srgbClr val="1C1C1C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1C1C1C"/>
                </a:solidFill>
              </a:rPr>
              <a:t>Отдел образовательных программ, фирма «1С»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1726084" y="322343"/>
            <a:ext cx="9424516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Что такое «1С:Образование»?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5318040" y="2011731"/>
            <a:ext cx="6591391" cy="434146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400" dirty="0">
                <a:latin typeface="Futura PT Demi" panose="020B0604020202020204" charset="-52"/>
                <a:cs typeface="Calibri" panose="020F0502020204030204" pitchFamily="34" charset="0"/>
              </a:rPr>
              <a:t>в Каталог совместимости российского ПО АРПП «Отечественный софт» </a:t>
            </a:r>
            <a:r>
              <a:rPr lang="ru-RU" altLang="ru-RU" sz="2400" u="sng" dirty="0">
                <a:solidFill>
                  <a:srgbClr val="0563C1"/>
                </a:solidFill>
                <a:latin typeface="Futura PT Demi" panose="020B0604020202020204" charset="-52"/>
                <a:cs typeface="Calibri" panose="020F0502020204030204" pitchFamily="34" charset="0"/>
                <a:hlinkClick r:id="rId4"/>
              </a:rPr>
              <a:t>https://catalog.arppsoft.ru/product/6194497</a:t>
            </a:r>
            <a:endParaRPr lang="ru-RU" altLang="ru-RU" sz="2400" dirty="0">
              <a:solidFill>
                <a:srgbClr val="222222"/>
              </a:solidFill>
              <a:latin typeface="Futura PT Demi" panose="020B0604020202020204" charset="-52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DB58BD-22D9-49B0-9D76-71B8F8545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20" y="2156684"/>
            <a:ext cx="4735382" cy="3885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AAE43A-F7E0-4E15-1BE7-CB816B6ED0CB}"/>
              </a:ext>
            </a:extLst>
          </p:cNvPr>
          <p:cNvSpPr txBox="1"/>
          <p:nvPr/>
        </p:nvSpPr>
        <p:spPr>
          <a:xfrm>
            <a:off x="1194363" y="980239"/>
            <a:ext cx="4735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Futura PT Demi" panose="020B0604020202020204"/>
                <a:hlinkClick r:id="rId6"/>
              </a:rPr>
              <a:t>https://obrazovanie.1c.ru/</a:t>
            </a:r>
            <a:r>
              <a:rPr lang="ru-RU" sz="2400" dirty="0">
                <a:latin typeface="Futura PT Demi" panose="020B0604020202020204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2416" y="121933"/>
            <a:ext cx="10012971" cy="1325563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Основные возможности для обучения в цифровой образовательной среде</a:t>
            </a:r>
            <a:endParaRPr lang="ru-RU" sz="36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10605" y="941861"/>
            <a:ext cx="5157787" cy="823912"/>
          </a:xfrm>
        </p:spPr>
        <p:txBody>
          <a:bodyPr/>
          <a:lstStyle/>
          <a:p>
            <a:r>
              <a:rPr lang="ru-RU" dirty="0"/>
              <a:t>Для школы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5322" y="2217571"/>
            <a:ext cx="5364000" cy="136653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Инструменты для подготовки цифровых материалов к уроку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762378" y="923017"/>
            <a:ext cx="5183188" cy="823912"/>
          </a:xfrm>
        </p:spPr>
        <p:txBody>
          <a:bodyPr/>
          <a:lstStyle/>
          <a:p>
            <a:r>
              <a:rPr lang="ru-RU" dirty="0"/>
              <a:t>Для колледжа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459177" y="2191114"/>
            <a:ext cx="5364000" cy="136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Цифровая библиотека по общеобразовательным дисциплинам 10-11 класс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Курсы по программам и технологиям 1С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Инструменты для создания учебных курсов по </a:t>
            </a:r>
            <a:r>
              <a:rPr lang="ru-RU" dirty="0" err="1"/>
              <a:t>профдисциплинам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21" y="3643020"/>
            <a:ext cx="11376000" cy="14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Детальное информирование педагога о процессе выполнения задания</a:t>
            </a:r>
          </a:p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5322" y="5859350"/>
            <a:ext cx="11376000" cy="757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322" y="5144923"/>
            <a:ext cx="536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Оценка уровня достижения планируемых результатов обучения в соответствии с ФГОС 2022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38644" y="5144922"/>
            <a:ext cx="5364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Отчеты о действиях педагогов и студентов в системе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5322" y="1746929"/>
            <a:ext cx="11376000" cy="402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264544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4E1331E-233B-FFF9-01EF-7F967302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312" y="242835"/>
            <a:ext cx="10066746" cy="938213"/>
          </a:xfrm>
        </p:spPr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latin typeface="Futura PT Demi" pitchFamily="34" charset="-52"/>
              </a:rPr>
              <a:t>«День клиента» 1С:Образование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451D458-7461-BCAF-74E8-E5EC21BC6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896" y="1701228"/>
            <a:ext cx="6979417" cy="389269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800"/>
              </a:spcAft>
              <a:buClr>
                <a:srgbClr val="C00000"/>
              </a:buClr>
            </a:pPr>
            <a:r>
              <a:rPr lang="ru-RU" sz="2400" dirty="0"/>
              <a:t>как быстро подготовить базу «1С:Образование» к работе;</a:t>
            </a:r>
          </a:p>
          <a:p>
            <a:pPr>
              <a:spcAft>
                <a:spcPts val="800"/>
              </a:spcAft>
              <a:buClr>
                <a:srgbClr val="C00000"/>
              </a:buClr>
            </a:pPr>
            <a:r>
              <a:rPr lang="ru-RU" sz="2400" dirty="0"/>
              <a:t>как загрузить в систему собственные учебные материалы;</a:t>
            </a:r>
          </a:p>
          <a:p>
            <a:pPr>
              <a:spcAft>
                <a:spcPts val="800"/>
              </a:spcAft>
              <a:buClr>
                <a:srgbClr val="C00000"/>
              </a:buClr>
            </a:pPr>
            <a:r>
              <a:rPr lang="ru-RU" sz="2400" dirty="0"/>
              <a:t>как быстро подготовиться к уроку с помощью Конструктора урока;</a:t>
            </a:r>
          </a:p>
          <a:p>
            <a:pPr>
              <a:spcAft>
                <a:spcPts val="800"/>
              </a:spcAft>
              <a:buClr>
                <a:srgbClr val="C00000"/>
              </a:buClr>
            </a:pPr>
            <a:r>
              <a:rPr lang="ru-RU" sz="2400" dirty="0"/>
              <a:t>как назначать задания учащимся и отслеживать их выполнение;</a:t>
            </a:r>
          </a:p>
          <a:p>
            <a:pPr>
              <a:buClr>
                <a:srgbClr val="C00000"/>
              </a:buClr>
            </a:pPr>
            <a:r>
              <a:rPr lang="ru-RU" sz="2400" dirty="0"/>
              <a:t>как анализировать планируемые предметные результаты освоениями учащимися образовательной программы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C198A4-4BC8-2951-E4A0-87842F8B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8DDD02-4EFE-0D6B-C9CB-AAC03ABDFFB7}"/>
              </a:ext>
            </a:extLst>
          </p:cNvPr>
          <p:cNvSpPr txBox="1"/>
          <p:nvPr/>
        </p:nvSpPr>
        <p:spPr>
          <a:xfrm>
            <a:off x="1135047" y="5807424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/>
              </a:rPr>
              <a:t>https://obrazovanie.1c.ru/events/2025-04-16/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8ACB8-D3C1-411F-FA04-F0E13C43F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877" y="1701228"/>
            <a:ext cx="4017775" cy="36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6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3864F91-2E22-2928-C521-FB12ABBA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перевести учащихся в новый учебный год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BFC6E36-4532-9791-52AD-A53E2EFE0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FFE073-8AEB-F80E-0038-86A80938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3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ABC584C-1087-9EB4-0F1C-D3011494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Обновленный алгоритм перевода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A26C1A-C2CE-59F1-0964-E9BF1D9E8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352550"/>
            <a:ext cx="11847007" cy="5353050"/>
          </a:xfrm>
        </p:spPr>
        <p:txBody>
          <a:bodyPr>
            <a:normAutofit/>
          </a:bodyPr>
          <a:lstStyle/>
          <a:p>
            <a:r>
              <a:rPr lang="ru-RU" dirty="0"/>
              <a:t>Создаются новые классы и подгруппы классов</a:t>
            </a:r>
          </a:p>
          <a:p>
            <a:r>
              <a:rPr lang="ru-RU" dirty="0"/>
              <a:t>Создаются новые учебные периоды по образцу предыдущего учебного года (требуется конфигурация)</a:t>
            </a:r>
          </a:p>
          <a:p>
            <a:r>
              <a:rPr lang="ru-RU" dirty="0"/>
              <a:t>Создаются новые журнальные страницы по образцу предыдущего учебного года</a:t>
            </a:r>
          </a:p>
          <a:p>
            <a:r>
              <a:rPr lang="ru-RU" dirty="0"/>
              <a:t>Журнальные страницы прошедшего учебного года отправляются в архив</a:t>
            </a:r>
          </a:p>
          <a:p>
            <a:r>
              <a:rPr lang="ru-RU" dirty="0"/>
              <a:t>Прошедший учебный год отправляется в архив</a:t>
            </a:r>
          </a:p>
          <a:p>
            <a:r>
              <a:rPr lang="ru-RU" dirty="0"/>
              <a:t>Удаляются старые классы</a:t>
            </a:r>
          </a:p>
          <a:p>
            <a:r>
              <a:rPr lang="ru-RU" dirty="0"/>
              <a:t>Учащиеся распределяются по новым классам в соответствии с правилами, определенными на первой вкладке мастера перевода</a:t>
            </a:r>
          </a:p>
          <a:p>
            <a:r>
              <a:rPr lang="ru-RU" dirty="0"/>
              <a:t>Учащиеся из последней параллели блокируются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BCF406-58A9-E625-787B-2DF9C6A9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9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2072570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332345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7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15" y="1758084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9416" y="419602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Как получить сертификат участника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8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730533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758084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 dirty="0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 dirty="0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 dirty="0">
                <a:solidFill>
                  <a:srgbClr val="000000"/>
                </a:solidFill>
              </a:rPr>
              <a:t> в сообществе во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dirty="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 dirty="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6788346" y="5729983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4968" y="573161"/>
            <a:ext cx="8989483" cy="1308581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Futura demi"/>
              </a:rPr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246867"/>
            <a:ext cx="10515600" cy="410948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425B93"/>
                </a:solidFill>
              </a:rPr>
              <a:t>8(800) 302-99-10</a:t>
            </a:r>
          </a:p>
          <a:p>
            <a:endParaRPr lang="ru-RU" dirty="0">
              <a:solidFill>
                <a:srgbClr val="425B93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Наши соцсети: </a:t>
            </a:r>
          </a:p>
          <a:p>
            <a:r>
              <a:rPr lang="ru-RU" dirty="0">
                <a:solidFill>
                  <a:schemeClr val="tx1"/>
                </a:solidFill>
              </a:rPr>
              <a:t>ВК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https://vk.com/obrazovanie1c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Rutube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https://rutube.ru/channel/26121825/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Телеграм</a:t>
            </a: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https://t.me/Edu_discussion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A72485-32C9-4D9A-8E4B-3F4BA541E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2" y="3351254"/>
            <a:ext cx="1409701" cy="1409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A90D4-E59B-225F-D061-D3EC44147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0910" y="4301608"/>
            <a:ext cx="1409700" cy="1409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532F56-8E64-CED7-4859-131247A2CA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0" y="5194647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14276</TotalTime>
  <Words>608</Words>
  <Application>Microsoft Office PowerPoint</Application>
  <PresentationFormat>Широкоэкранный</PresentationFormat>
  <Paragraphs>78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Futura demi</vt:lpstr>
      <vt:lpstr>Futura PT Demi</vt:lpstr>
      <vt:lpstr>Тема Office</vt:lpstr>
      <vt:lpstr>Презентация PowerPoint</vt:lpstr>
      <vt:lpstr>Презентация PowerPoint</vt:lpstr>
      <vt:lpstr>Основные возможности для обучения в цифровой образовательной среде</vt:lpstr>
      <vt:lpstr>«День клиента» 1С:Образование</vt:lpstr>
      <vt:lpstr>Как перевести учащихся в новый учебный год</vt:lpstr>
      <vt:lpstr>Обновленный алгоритм перевода</vt:lpstr>
      <vt:lpstr>Как подключиться к системе «1С:Образование»</vt:lpstr>
      <vt:lpstr>Как получить сертификат участника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373</cp:revision>
  <dcterms:created xsi:type="dcterms:W3CDTF">2018-08-08T13:50:28Z</dcterms:created>
  <dcterms:modified xsi:type="dcterms:W3CDTF">2025-05-21T13:18:31Z</dcterms:modified>
</cp:coreProperties>
</file>